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Montserrat"/>
      <p:regular r:id="rId20"/>
      <p:bold r:id="rId21"/>
      <p:italic r:id="rId22"/>
      <p:boldItalic r:id="rId23"/>
    </p:embeddedFont>
    <p:embeddedFont>
      <p:font typeface="Lato"/>
      <p:regular r:id="rId24"/>
      <p:bold r:id="rId25"/>
      <p:italic r:id="rId26"/>
      <p:boldItalic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regular.fntdata"/><Relationship Id="rId22" Type="http://schemas.openxmlformats.org/officeDocument/2006/relationships/font" Target="fonts/Montserrat-italic.fntdata"/><Relationship Id="rId21" Type="http://schemas.openxmlformats.org/officeDocument/2006/relationships/font" Target="fonts/Montserrat-bold.fntdata"/><Relationship Id="rId24" Type="http://schemas.openxmlformats.org/officeDocument/2006/relationships/font" Target="fonts/Lato-regular.fntdata"/><Relationship Id="rId23"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italic.fntdata"/><Relationship Id="rId25" Type="http://schemas.openxmlformats.org/officeDocument/2006/relationships/font" Target="fonts/Lato-bold.fntdata"/><Relationship Id="rId28" Type="http://schemas.openxmlformats.org/officeDocument/2006/relationships/font" Target="fonts/OpenSans-regular.fntdata"/><Relationship Id="rId27"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04f4587034a2b48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04f4587034a2b48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04f4587034a2b48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04f4587034a2b48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04f4587034a2b48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04f4587034a2b48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d7476f0470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d7476f0470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d7476f0470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d7476f0470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7763287e3886adb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7763287e3886ad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04f4587034a2b48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04f4587034a2b48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04f4587034a2b48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04f4587034a2b48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d7476f047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d7476f047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04f4587034a2b48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04f4587034a2b48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04f4587034a2b48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04f4587034a2b48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04f4587034a2b48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04f4587034a2b48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04f4587034a2b48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04f4587034a2b48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04f4587034a2b48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04f4587034a2b48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lnSpcReduction="10000"/>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canva.link/coavieyxnkb9k2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hyperlink" Target="https://canva.link/as3cunqturtk7wq" TargetMode="Externa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canva.link/wncdfw6qqpn92b5" TargetMode="External"/><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s://docs.google.com/document/d/16xJZAfHpXZIuxOWrcMqSIEwemahwJxcE/edit?usp=sharing&amp;ouid=108005916222617989639&amp;rtpof=true&amp;sd=tru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5.jpg"/><Relationship Id="rId5" Type="http://schemas.openxmlformats.org/officeDocument/2006/relationships/image" Target="../media/image4.jpg"/><Relationship Id="rId6"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hyperlink" Target="https://theconversation.com/hearing-the-voices-of-indigenous-people-with-neurodevelopmental-disabilities-218566" TargetMode="External"/><Relationship Id="rId4" Type="http://schemas.openxmlformats.org/officeDocument/2006/relationships/hyperlink" Target="https://youtu.be/Fxv1za8arlw?si=w35yRc1su-BFcm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canva.link/02jd1blr6myv8yb" TargetMode="External"/><Relationship Id="rId4" Type="http://schemas.openxmlformats.org/officeDocument/2006/relationships/image" Target="../media/image7.jpg"/><Relationship Id="rId5"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docs.google.com/document/d/1U1rBCndKp_eRgWhEB1O6_dAvgX3c8lj1/edit?usp=sharing&amp;ouid=108005916222617989639&amp;rtpof=true&amp;sd=true" TargetMode="Externa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2247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Culturally Relevant Teaching and Learning Engagement</a:t>
            </a:r>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Elizabeth Perry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Native American Culture</a:t>
            </a:r>
            <a:endParaRPr/>
          </a:p>
        </p:txBody>
      </p:sp>
      <p:sp>
        <p:nvSpPr>
          <p:cNvPr id="200" name="Google Shape;200;p22"/>
          <p:cNvSpPr txBox="1"/>
          <p:nvPr/>
        </p:nvSpPr>
        <p:spPr>
          <a:xfrm>
            <a:off x="2350" y="1451100"/>
            <a:ext cx="9144000" cy="271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F3F3F3"/>
                </a:solidFill>
              </a:rPr>
              <a:t>In fall of 2025 I was a part of a group project about the Native American culture.  In our class we learned about many different cultures and the importance of getting to know our students.  When we have a better understanding of our students we can be better educators.</a:t>
            </a:r>
            <a:endParaRPr>
              <a:solidFill>
                <a:srgbClr val="F3F3F3"/>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300" u="sng">
                <a:solidFill>
                  <a:schemeClr val="hlink"/>
                </a:solidFill>
                <a:latin typeface="Lato"/>
                <a:ea typeface="Lato"/>
                <a:cs typeface="Lato"/>
                <a:sym typeface="Lato"/>
                <a:hlinkClick r:id="rId3"/>
              </a:rPr>
              <a:t>https://canva.link/coavieyxnkb9k21</a:t>
            </a:r>
            <a:r>
              <a:rPr lang="en" sz="1300">
                <a:solidFill>
                  <a:schemeClr val="lt1"/>
                </a:solidFill>
                <a:latin typeface="Lato"/>
                <a:ea typeface="Lato"/>
                <a:cs typeface="Lato"/>
                <a:sym typeface="Lato"/>
              </a:rPr>
              <a:t> </a:t>
            </a:r>
            <a:endParaRPr sz="1300">
              <a:solidFill>
                <a:schemeClr val="lt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3"/>
          <p:cNvSpPr txBox="1"/>
          <p:nvPr>
            <p:ph type="title"/>
          </p:nvPr>
        </p:nvSpPr>
        <p:spPr>
          <a:xfrm>
            <a:off x="1297500" y="393750"/>
            <a:ext cx="7038900" cy="1297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300"/>
              <a:t>Cyber Bullying/ Violence in Schools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https://canva.link/as3cunqturtk7wq</a:t>
            </a:r>
            <a:r>
              <a:rPr lang="en"/>
              <a:t> </a:t>
            </a:r>
            <a:endParaRPr/>
          </a:p>
        </p:txBody>
      </p:sp>
      <p:pic>
        <p:nvPicPr>
          <p:cNvPr id="206" name="Google Shape;206;p23"/>
          <p:cNvPicPr preferRelativeResize="0"/>
          <p:nvPr/>
        </p:nvPicPr>
        <p:blipFill>
          <a:blip r:embed="rId4">
            <a:alphaModFix/>
          </a:blip>
          <a:stretch>
            <a:fillRect/>
          </a:stretch>
        </p:blipFill>
        <p:spPr>
          <a:xfrm>
            <a:off x="339237" y="2179538"/>
            <a:ext cx="8183997" cy="2781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4"/>
          <p:cNvSpPr txBox="1"/>
          <p:nvPr>
            <p:ph type="title"/>
          </p:nvPr>
        </p:nvSpPr>
        <p:spPr>
          <a:xfrm>
            <a:off x="962100" y="148800"/>
            <a:ext cx="7038900" cy="4845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Structured Literacy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https://docs.google.com/document/d/1K8WxeLN-s23Txlb1vu0KiNs4GvQyV-DI/edit?usp=sharing&amp;ouid=108005916222617989639&amp;rtpof=true&amp;sd=true</a:t>
            </a:r>
            <a:endParaRPr/>
          </a:p>
        </p:txBody>
      </p:sp>
      <p:pic>
        <p:nvPicPr>
          <p:cNvPr id="212" name="Google Shape;212;p24" title="IMG_0822.HEIC"/>
          <p:cNvPicPr preferRelativeResize="0"/>
          <p:nvPr/>
        </p:nvPicPr>
        <p:blipFill>
          <a:blip r:embed="rId3">
            <a:alphaModFix/>
          </a:blip>
          <a:stretch>
            <a:fillRect/>
          </a:stretch>
        </p:blipFill>
        <p:spPr>
          <a:xfrm>
            <a:off x="4898575" y="2186850"/>
            <a:ext cx="4082150" cy="2956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5"/>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Poverty and Mental Health Crisis in Education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18" name="Google Shape;218;p25" title="IMG_0725.HEIC"/>
          <p:cNvPicPr preferRelativeResize="0"/>
          <p:nvPr/>
        </p:nvPicPr>
        <p:blipFill>
          <a:blip r:embed="rId3">
            <a:alphaModFix/>
          </a:blip>
          <a:stretch>
            <a:fillRect/>
          </a:stretch>
        </p:blipFill>
        <p:spPr>
          <a:xfrm>
            <a:off x="4436200" y="1612650"/>
            <a:ext cx="4707799" cy="3530849"/>
          </a:xfrm>
          <a:prstGeom prst="rect">
            <a:avLst/>
          </a:prstGeom>
          <a:noFill/>
          <a:ln>
            <a:noFill/>
          </a:ln>
        </p:spPr>
      </p:pic>
      <p:sp>
        <p:nvSpPr>
          <p:cNvPr id="219" name="Google Shape;219;p25"/>
          <p:cNvSpPr txBox="1"/>
          <p:nvPr/>
        </p:nvSpPr>
        <p:spPr>
          <a:xfrm flipH="1" rot="10800000">
            <a:off x="6000750" y="3614826"/>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endParaRPr/>
          </a:p>
        </p:txBody>
      </p:sp>
      <p:sp>
        <p:nvSpPr>
          <p:cNvPr id="220" name="Google Shape;220;p25"/>
          <p:cNvSpPr txBox="1"/>
          <p:nvPr/>
        </p:nvSpPr>
        <p:spPr>
          <a:xfrm flipH="1">
            <a:off x="152400" y="2411825"/>
            <a:ext cx="3000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https://docs.google.com/document/d/17WGeAJxWxIIP6bsTYzIzKRvI0Ouj70aY/edit?usp=sharing&amp;ouid=108005916222617989639&amp;rtpof=true&amp;sd=true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Individuals with Learning Differences</a:t>
            </a:r>
            <a:endParaRPr/>
          </a:p>
        </p:txBody>
      </p:sp>
      <p:sp>
        <p:nvSpPr>
          <p:cNvPr id="226" name="Google Shape;226;p2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https://canva.link/wncdfw6qqpn92b5</a:t>
            </a:r>
            <a:r>
              <a:rPr lang="en"/>
              <a:t>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27" name="Google Shape;227;p26"/>
          <p:cNvPicPr preferRelativeResize="0"/>
          <p:nvPr/>
        </p:nvPicPr>
        <p:blipFill>
          <a:blip r:embed="rId4">
            <a:alphaModFix/>
          </a:blip>
          <a:stretch>
            <a:fillRect/>
          </a:stretch>
        </p:blipFill>
        <p:spPr>
          <a:xfrm>
            <a:off x="3858525" y="2036650"/>
            <a:ext cx="4882403" cy="31068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4800"/>
              <a:t>Bessie Coleman</a:t>
            </a:r>
            <a:endParaRPr b="1" sz="4800"/>
          </a:p>
        </p:txBody>
      </p:sp>
      <p:sp>
        <p:nvSpPr>
          <p:cNvPr id="141" name="Google Shape;141;p14"/>
          <p:cNvSpPr txBox="1"/>
          <p:nvPr/>
        </p:nvSpPr>
        <p:spPr>
          <a:xfrm>
            <a:off x="2350" y="1307850"/>
            <a:ext cx="4569600" cy="274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Lato"/>
                <a:ea typeface="Lato"/>
                <a:cs typeface="Lato"/>
                <a:sym typeface="Lato"/>
              </a:rPr>
              <a:t>While student teaching I taught a lesson on the pioneer African American women pilot, Bessie Coleman.  Our lesson was during Black history month.  We learned about courage and ways the students showcase courage.</a:t>
            </a:r>
            <a:endParaRPr sz="2400">
              <a:solidFill>
                <a:schemeClr val="lt1"/>
              </a:solidFill>
              <a:latin typeface="Lato"/>
              <a:ea typeface="Lato"/>
              <a:cs typeface="Lato"/>
              <a:sym typeface="Lato"/>
            </a:endParaRPr>
          </a:p>
        </p:txBody>
      </p:sp>
      <p:pic>
        <p:nvPicPr>
          <p:cNvPr id="142" name="Google Shape;142;p14"/>
          <p:cNvPicPr preferRelativeResize="0"/>
          <p:nvPr/>
        </p:nvPicPr>
        <p:blipFill>
          <a:blip r:embed="rId3">
            <a:alphaModFix/>
          </a:blip>
          <a:stretch>
            <a:fillRect/>
          </a:stretch>
        </p:blipFill>
        <p:spPr>
          <a:xfrm>
            <a:off x="4724350" y="1460250"/>
            <a:ext cx="4267250" cy="32004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is empathy? </a:t>
            </a:r>
            <a:endParaRPr/>
          </a:p>
        </p:txBody>
      </p:sp>
      <p:sp>
        <p:nvSpPr>
          <p:cNvPr id="148" name="Google Shape;148;p15"/>
          <p:cNvSpPr txBox="1"/>
          <p:nvPr/>
        </p:nvSpPr>
        <p:spPr>
          <a:xfrm flipH="1" rot="10800000">
            <a:off x="2387825" y="3971850"/>
            <a:ext cx="54723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9" name="Google Shape;149;p15"/>
          <p:cNvSpPr txBox="1"/>
          <p:nvPr/>
        </p:nvSpPr>
        <p:spPr>
          <a:xfrm>
            <a:off x="2350" y="1307850"/>
            <a:ext cx="5708400" cy="278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lt1"/>
                </a:solidFill>
                <a:latin typeface="Lato"/>
                <a:ea typeface="Lato"/>
                <a:cs typeface="Lato"/>
                <a:sym typeface="Lato"/>
              </a:rPr>
              <a:t>Empathy was a big lesson we learned in school this past semester.  I read out loud, </a:t>
            </a:r>
            <a:r>
              <a:rPr i="1" lang="en" sz="2800">
                <a:solidFill>
                  <a:schemeClr val="lt1"/>
                </a:solidFill>
                <a:latin typeface="Lato"/>
                <a:ea typeface="Lato"/>
                <a:cs typeface="Lato"/>
                <a:sym typeface="Lato"/>
              </a:rPr>
              <a:t>Empathy is my super power </a:t>
            </a:r>
            <a:r>
              <a:rPr lang="en" sz="2800">
                <a:solidFill>
                  <a:schemeClr val="lt1"/>
                </a:solidFill>
                <a:latin typeface="Lato"/>
                <a:ea typeface="Lato"/>
                <a:cs typeface="Lato"/>
                <a:sym typeface="Lato"/>
              </a:rPr>
              <a:t>and we did an activity with “warm” and “cold” words.</a:t>
            </a:r>
            <a:endParaRPr sz="2800">
              <a:solidFill>
                <a:schemeClr val="lt1"/>
              </a:solidFill>
              <a:latin typeface="Lato"/>
              <a:ea typeface="Lato"/>
              <a:cs typeface="Lato"/>
              <a:sym typeface="Lato"/>
            </a:endParaRPr>
          </a:p>
        </p:txBody>
      </p:sp>
      <p:pic>
        <p:nvPicPr>
          <p:cNvPr id="150" name="Google Shape;150;p15"/>
          <p:cNvPicPr preferRelativeResize="0"/>
          <p:nvPr/>
        </p:nvPicPr>
        <p:blipFill>
          <a:blip r:embed="rId3">
            <a:alphaModFix/>
          </a:blip>
          <a:stretch>
            <a:fillRect/>
          </a:stretch>
        </p:blipFill>
        <p:spPr>
          <a:xfrm>
            <a:off x="5577106" y="549989"/>
            <a:ext cx="3342848" cy="44571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60"/>
              <a:t>Special Education Philosophy Paper</a:t>
            </a:r>
            <a:endParaRPr sz="2860"/>
          </a:p>
          <a:p>
            <a:pPr indent="0" lvl="0" marL="0" rtl="0" algn="l">
              <a:spcBef>
                <a:spcPts val="0"/>
              </a:spcBef>
              <a:spcAft>
                <a:spcPts val="0"/>
              </a:spcAft>
              <a:buSzPts val="990"/>
              <a:buNone/>
            </a:pPr>
            <a:r>
              <a:t/>
            </a:r>
            <a:endParaRPr sz="2860"/>
          </a:p>
          <a:p>
            <a:pPr indent="0" lvl="0" marL="0" rtl="0" algn="l">
              <a:spcBef>
                <a:spcPts val="0"/>
              </a:spcBef>
              <a:spcAft>
                <a:spcPts val="0"/>
              </a:spcAft>
              <a:buSzPts val="990"/>
              <a:buNone/>
            </a:pPr>
            <a:r>
              <a:t/>
            </a:r>
            <a:endParaRPr sz="2860"/>
          </a:p>
          <a:p>
            <a:pPr indent="0" lvl="0" marL="0" rtl="0" algn="l">
              <a:spcBef>
                <a:spcPts val="0"/>
              </a:spcBef>
              <a:spcAft>
                <a:spcPts val="0"/>
              </a:spcAft>
              <a:buSzPts val="990"/>
              <a:buNone/>
            </a:pPr>
            <a:r>
              <a:rPr lang="en" sz="2860" u="sng">
                <a:solidFill>
                  <a:schemeClr val="hlink"/>
                </a:solidFill>
                <a:hlinkClick r:id="rId3"/>
              </a:rPr>
              <a:t>https://docs.google.com/document/d/16xJZAfHpXZIuxOWrcMqSIEwemahwJxcE/edit?usp=sharing&amp;ouid=108005916222617989639&amp;rtpof=true&amp;sd=true</a:t>
            </a:r>
            <a:r>
              <a:rPr lang="en" sz="2860"/>
              <a:t> </a:t>
            </a:r>
            <a:endParaRPr sz="2860"/>
          </a:p>
          <a:p>
            <a:pPr indent="0" lvl="0" marL="0" rtl="0" algn="l">
              <a:spcBef>
                <a:spcPts val="0"/>
              </a:spcBef>
              <a:spcAft>
                <a:spcPts val="0"/>
              </a:spcAft>
              <a:buSzPts val="990"/>
              <a:buNone/>
            </a:pPr>
            <a:r>
              <a:t/>
            </a:r>
            <a:endParaRPr sz="2860"/>
          </a:p>
          <a:p>
            <a:pPr indent="0" lvl="0" marL="0" rtl="0" algn="l">
              <a:spcBef>
                <a:spcPts val="0"/>
              </a:spcBef>
              <a:spcAft>
                <a:spcPts val="0"/>
              </a:spcAft>
              <a:buSzPts val="990"/>
              <a:buNone/>
            </a:pPr>
            <a:r>
              <a:t/>
            </a:r>
            <a:endParaRPr sz="216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I</a:t>
            </a:r>
            <a:r>
              <a:rPr b="1" lang="en" sz="3000">
                <a:solidFill>
                  <a:schemeClr val="accent1"/>
                </a:solidFill>
              </a:rPr>
              <a:t>ncredible Pioneers</a:t>
            </a:r>
            <a:endParaRPr b="1" sz="3000">
              <a:solidFill>
                <a:schemeClr val="accent1"/>
              </a:solidFill>
            </a:endParaRPr>
          </a:p>
        </p:txBody>
      </p:sp>
      <p:sp>
        <p:nvSpPr>
          <p:cNvPr id="161" name="Google Shape;161;p17"/>
          <p:cNvSpPr txBox="1"/>
          <p:nvPr/>
        </p:nvSpPr>
        <p:spPr>
          <a:xfrm>
            <a:off x="2350" y="2038350"/>
            <a:ext cx="91440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
        <p:nvSpPr>
          <p:cNvPr id="162" name="Google Shape;162;p17"/>
          <p:cNvSpPr txBox="1"/>
          <p:nvPr/>
        </p:nvSpPr>
        <p:spPr>
          <a:xfrm>
            <a:off x="2350" y="2038350"/>
            <a:ext cx="91440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Lato"/>
                <a:ea typeface="Lato"/>
                <a:cs typeface="Lato"/>
                <a:sym typeface="Lato"/>
              </a:rPr>
              <a:t>Women’s Month I taught a lesson about the phenomenal Jane Godall using a flip book.</a:t>
            </a:r>
            <a:endParaRPr sz="2400">
              <a:solidFill>
                <a:schemeClr val="lt1"/>
              </a:solidFill>
              <a:latin typeface="Lato"/>
              <a:ea typeface="Lato"/>
              <a:cs typeface="Lato"/>
              <a:sym typeface="Lato"/>
            </a:endParaRPr>
          </a:p>
        </p:txBody>
      </p:sp>
      <p:pic>
        <p:nvPicPr>
          <p:cNvPr id="163" name="Google Shape;163;p17"/>
          <p:cNvPicPr preferRelativeResize="0"/>
          <p:nvPr/>
        </p:nvPicPr>
        <p:blipFill>
          <a:blip r:embed="rId3">
            <a:alphaModFix/>
          </a:blip>
          <a:stretch>
            <a:fillRect/>
          </a:stretch>
        </p:blipFill>
        <p:spPr>
          <a:xfrm>
            <a:off x="1976965" y="2893350"/>
            <a:ext cx="1687612" cy="2250150"/>
          </a:xfrm>
          <a:prstGeom prst="rect">
            <a:avLst/>
          </a:prstGeom>
          <a:noFill/>
          <a:ln>
            <a:noFill/>
          </a:ln>
        </p:spPr>
      </p:pic>
      <p:pic>
        <p:nvPicPr>
          <p:cNvPr id="164" name="Google Shape;164;p17"/>
          <p:cNvPicPr preferRelativeResize="0"/>
          <p:nvPr/>
        </p:nvPicPr>
        <p:blipFill>
          <a:blip r:embed="rId4">
            <a:alphaModFix/>
          </a:blip>
          <a:stretch>
            <a:fillRect/>
          </a:stretch>
        </p:blipFill>
        <p:spPr>
          <a:xfrm>
            <a:off x="3782737" y="2818696"/>
            <a:ext cx="1687612" cy="2250150"/>
          </a:xfrm>
          <a:prstGeom prst="rect">
            <a:avLst/>
          </a:prstGeom>
          <a:noFill/>
          <a:ln>
            <a:noFill/>
          </a:ln>
        </p:spPr>
      </p:pic>
      <p:pic>
        <p:nvPicPr>
          <p:cNvPr id="165" name="Google Shape;165;p17"/>
          <p:cNvPicPr preferRelativeResize="0"/>
          <p:nvPr/>
        </p:nvPicPr>
        <p:blipFill>
          <a:blip r:embed="rId5">
            <a:alphaModFix/>
          </a:blip>
          <a:stretch>
            <a:fillRect/>
          </a:stretch>
        </p:blipFill>
        <p:spPr>
          <a:xfrm>
            <a:off x="5588497" y="2893350"/>
            <a:ext cx="1687612" cy="2250150"/>
          </a:xfrm>
          <a:prstGeom prst="rect">
            <a:avLst/>
          </a:prstGeom>
          <a:noFill/>
          <a:ln>
            <a:noFill/>
          </a:ln>
        </p:spPr>
      </p:pic>
      <p:pic>
        <p:nvPicPr>
          <p:cNvPr id="166" name="Google Shape;166;p17"/>
          <p:cNvPicPr preferRelativeResize="0"/>
          <p:nvPr/>
        </p:nvPicPr>
        <p:blipFill>
          <a:blip r:embed="rId6">
            <a:alphaModFix/>
          </a:blip>
          <a:stretch>
            <a:fillRect/>
          </a:stretch>
        </p:blipFill>
        <p:spPr>
          <a:xfrm>
            <a:off x="171215" y="2893355"/>
            <a:ext cx="1687612" cy="2250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8"/>
          <p:cNvSpPr txBox="1"/>
          <p:nvPr>
            <p:ph type="title"/>
          </p:nvPr>
        </p:nvSpPr>
        <p:spPr>
          <a:xfrm>
            <a:off x="1297500" y="393750"/>
            <a:ext cx="7038900" cy="2868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 spring of 2024 I had the opportunity to learn more about the indigenous individuals from Canada who had neurodiversity differences. This article speaks of the struggles of their people and the hope that these conferences ignite.   It evaluates the impact of incorporating traditional teaching and medicines within educational, social and health related programs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800">
                <a:solidFill>
                  <a:srgbClr val="695D46"/>
                </a:solidFill>
                <a:latin typeface="Open Sans"/>
                <a:ea typeface="Open Sans"/>
                <a:cs typeface="Open Sans"/>
                <a:sym typeface="Open Sans"/>
              </a:rPr>
              <a:t>Article: </a:t>
            </a:r>
            <a:r>
              <a:rPr lang="en" sz="1800" u="sng">
                <a:solidFill>
                  <a:srgbClr val="009668"/>
                </a:solidFill>
                <a:latin typeface="Open Sans"/>
                <a:ea typeface="Open Sans"/>
                <a:cs typeface="Open Sans"/>
                <a:sym typeface="Open Sans"/>
                <a:hlinkClick r:id="rId3">
                  <a:extLst>
                    <a:ext uri="{A12FA001-AC4F-418D-AE19-62706E023703}">
                      <ahyp:hlinkClr val="tx"/>
                    </a:ext>
                  </a:extLst>
                </a:hlinkClick>
              </a:rPr>
              <a:t>https://theconversation.com/hearing-the-voices-of-indigenous-people-with-neurodevelopmental-disabilities-218566</a:t>
            </a:r>
            <a:r>
              <a:rPr lang="en" sz="1800">
                <a:solidFill>
                  <a:srgbClr val="695D46"/>
                </a:solidFill>
                <a:latin typeface="Open Sans"/>
                <a:ea typeface="Open Sans"/>
                <a:cs typeface="Open Sans"/>
                <a:sym typeface="Open Sans"/>
              </a:rPr>
              <a:t> </a:t>
            </a:r>
            <a:endParaRPr/>
          </a:p>
          <a:p>
            <a:pPr indent="0" lvl="0" marL="0" rtl="0" algn="l">
              <a:spcBef>
                <a:spcPts val="1200"/>
              </a:spcBef>
              <a:spcAft>
                <a:spcPts val="0"/>
              </a:spcAft>
              <a:buNone/>
            </a:pPr>
            <a:r>
              <a:rPr lang="en" u="sng">
                <a:solidFill>
                  <a:schemeClr val="hlink"/>
                </a:solidFill>
                <a:hlinkClick r:id="rId4"/>
              </a:rPr>
              <a:t>https://youtu.be/Fxv1za8arlw?si=w35yRc1su-BFcmOn</a:t>
            </a:r>
            <a:r>
              <a:rPr lang="en"/>
              <a:t> </a:t>
            </a:r>
            <a:r>
              <a:rPr lang="en"/>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9"/>
          <p:cNvSpPr txBox="1"/>
          <p:nvPr>
            <p:ph type="title"/>
          </p:nvPr>
        </p:nvSpPr>
        <p:spPr>
          <a:xfrm>
            <a:off x="728625" y="393750"/>
            <a:ext cx="7607700" cy="4618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Strategies for Independent Learners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https://canva.link/02jd1blr6myv8yb</a:t>
            </a:r>
            <a:r>
              <a:rPr lang="en"/>
              <a:t> </a:t>
            </a:r>
            <a:endParaRPr/>
          </a:p>
          <a:p>
            <a:pPr indent="0" lvl="0" marL="0" rtl="0" algn="l">
              <a:spcBef>
                <a:spcPts val="0"/>
              </a:spcBef>
              <a:spcAft>
                <a:spcPts val="0"/>
              </a:spcAft>
              <a:buNone/>
            </a:pPr>
            <a:r>
              <a:t/>
            </a:r>
            <a:endParaRPr/>
          </a:p>
        </p:txBody>
      </p:sp>
      <p:sp>
        <p:nvSpPr>
          <p:cNvPr id="177" name="Google Shape;177;p19"/>
          <p:cNvSpPr txBox="1"/>
          <p:nvPr/>
        </p:nvSpPr>
        <p:spPr>
          <a:xfrm>
            <a:off x="2350" y="393750"/>
            <a:ext cx="91440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lt1"/>
              </a:solidFill>
              <a:latin typeface="Lato"/>
              <a:ea typeface="Lato"/>
              <a:cs typeface="Lato"/>
              <a:sym typeface="Lato"/>
            </a:endParaRPr>
          </a:p>
        </p:txBody>
      </p:sp>
      <p:sp>
        <p:nvSpPr>
          <p:cNvPr id="178" name="Google Shape;178;p19"/>
          <p:cNvSpPr txBox="1"/>
          <p:nvPr/>
        </p:nvSpPr>
        <p:spPr>
          <a:xfrm>
            <a:off x="0" y="0"/>
            <a:ext cx="3000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9" name="Google Shape;179;p19"/>
          <p:cNvSpPr txBox="1"/>
          <p:nvPr/>
        </p:nvSpPr>
        <p:spPr>
          <a:xfrm flipH="1" rot="10800000">
            <a:off x="229575" y="3665853"/>
            <a:ext cx="77118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lt1"/>
              </a:solidFill>
              <a:latin typeface="Lato"/>
              <a:ea typeface="Lato"/>
              <a:cs typeface="Lato"/>
              <a:sym typeface="Lato"/>
            </a:endParaRPr>
          </a:p>
        </p:txBody>
      </p:sp>
      <p:pic>
        <p:nvPicPr>
          <p:cNvPr id="180" name="Google Shape;180;p19"/>
          <p:cNvPicPr preferRelativeResize="0"/>
          <p:nvPr/>
        </p:nvPicPr>
        <p:blipFill>
          <a:blip r:embed="rId4">
            <a:alphaModFix/>
          </a:blip>
          <a:stretch>
            <a:fillRect/>
          </a:stretch>
        </p:blipFill>
        <p:spPr>
          <a:xfrm>
            <a:off x="4970966" y="1052675"/>
            <a:ext cx="2457950" cy="3038149"/>
          </a:xfrm>
          <a:prstGeom prst="rect">
            <a:avLst/>
          </a:prstGeom>
          <a:noFill/>
          <a:ln>
            <a:noFill/>
          </a:ln>
        </p:spPr>
      </p:pic>
      <p:pic>
        <p:nvPicPr>
          <p:cNvPr id="181" name="Google Shape;181;p19"/>
          <p:cNvPicPr preferRelativeResize="0"/>
          <p:nvPr/>
        </p:nvPicPr>
        <p:blipFill>
          <a:blip r:embed="rId5">
            <a:alphaModFix/>
          </a:blip>
          <a:stretch>
            <a:fillRect/>
          </a:stretch>
        </p:blipFill>
        <p:spPr>
          <a:xfrm>
            <a:off x="974875" y="1141858"/>
            <a:ext cx="3597125" cy="2697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0"/>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000"/>
              <a:t>Maria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rPr lang="en" sz="3000" u="sng">
                <a:solidFill>
                  <a:schemeClr val="hlink"/>
                </a:solidFill>
                <a:hlinkClick r:id="rId3"/>
              </a:rPr>
              <a:t>https://docs.google.com/document/d/1U1rBCndKp_eRgWhEB1O6_dAvgX3c8lj1/edit?usp=sharing&amp;ouid=108005916222617989639&amp;rtpof=true&amp;sd=true</a:t>
            </a:r>
            <a:r>
              <a:rPr lang="en" sz="3000"/>
              <a:t>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p:txBody>
      </p:sp>
      <p:pic>
        <p:nvPicPr>
          <p:cNvPr id="187" name="Google Shape;187;p20" title="IMG_0865.HEIC"/>
          <p:cNvPicPr preferRelativeResize="0"/>
          <p:nvPr/>
        </p:nvPicPr>
        <p:blipFill>
          <a:blip r:embed="rId4">
            <a:alphaModFix/>
          </a:blip>
          <a:stretch>
            <a:fillRect/>
          </a:stretch>
        </p:blipFill>
        <p:spPr>
          <a:xfrm>
            <a:off x="6823000" y="2755775"/>
            <a:ext cx="2118225" cy="2287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1"/>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Read Across America (Author Visit)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93" name="Google Shape;193;p21"/>
          <p:cNvPicPr preferRelativeResize="0"/>
          <p:nvPr/>
        </p:nvPicPr>
        <p:blipFill>
          <a:blip r:embed="rId3">
            <a:alphaModFix/>
          </a:blip>
          <a:stretch>
            <a:fillRect/>
          </a:stretch>
        </p:blipFill>
        <p:spPr>
          <a:xfrm>
            <a:off x="152400" y="1460250"/>
            <a:ext cx="4707802" cy="3530851"/>
          </a:xfrm>
          <a:prstGeom prst="rect">
            <a:avLst/>
          </a:prstGeom>
          <a:noFill/>
          <a:ln>
            <a:noFill/>
          </a:ln>
        </p:spPr>
      </p:pic>
      <p:pic>
        <p:nvPicPr>
          <p:cNvPr id="194" name="Google Shape;194;p21"/>
          <p:cNvPicPr preferRelativeResize="0"/>
          <p:nvPr/>
        </p:nvPicPr>
        <p:blipFill>
          <a:blip r:embed="rId4">
            <a:alphaModFix/>
          </a:blip>
          <a:stretch>
            <a:fillRect/>
          </a:stretch>
        </p:blipFill>
        <p:spPr>
          <a:xfrm>
            <a:off x="5012600" y="1460250"/>
            <a:ext cx="3979001" cy="35308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